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7559675" cy="1069181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646" userDrawn="1">
          <p15:clr>
            <a:srgbClr val="A4A3A4"/>
          </p15:clr>
        </p15:guide>
        <p15:guide id="4" pos="317" userDrawn="1">
          <p15:clr>
            <a:srgbClr val="A4A3A4"/>
          </p15:clr>
        </p15:guide>
        <p15:guide id="5" pos="4468" userDrawn="1">
          <p15:clr>
            <a:srgbClr val="A4A3A4"/>
          </p15:clr>
        </p15:guide>
        <p15:guide id="6" orient="horz" pos="6361" userDrawn="1">
          <p15:clr>
            <a:srgbClr val="A4A3A4"/>
          </p15:clr>
        </p15:guide>
        <p15:guide id="7" pos="544" userDrawn="1">
          <p15:clr>
            <a:srgbClr val="A4A3A4"/>
          </p15:clr>
        </p15:guide>
        <p15:guide id="8" pos="793" userDrawn="1">
          <p15:clr>
            <a:srgbClr val="A4A3A4"/>
          </p15:clr>
        </p15:guide>
        <p15:guide id="9" pos="4195" userDrawn="1">
          <p15:clr>
            <a:srgbClr val="A4A3A4"/>
          </p15:clr>
        </p15:guide>
        <p15:guide id="10" orient="horz" pos="4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23A9A"/>
    <a:srgbClr val="5E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04" y="60"/>
      </p:cViewPr>
      <p:guideLst>
        <p:guide orient="horz" pos="3368"/>
        <p:guide pos="2381"/>
        <p:guide orient="horz" pos="646"/>
        <p:guide pos="317"/>
        <p:guide pos="4468"/>
        <p:guide orient="horz" pos="6361"/>
        <p:guide pos="544"/>
        <p:guide pos="793"/>
        <p:guide pos="4195"/>
        <p:guide orient="horz" pos="4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>
        <p:guide orient="horz" pos="3129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253" cy="49609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2596" y="0"/>
            <a:ext cx="2948253" cy="49609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B869D85E-BEAF-4266-8940-F82614428C9E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9242"/>
            <a:ext cx="5441950" cy="446960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893"/>
            <a:ext cx="2948253" cy="49609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2596" y="9436893"/>
            <a:ext cx="2948253" cy="49609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17F4A16D-B5A4-4CFC-978A-992D5286B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16D-B5A4-4CFC-978A-992D5286BA6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43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4A16D-B5A4-4CFC-978A-992D5286BA6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63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연결선 11"/>
          <p:cNvCxnSpPr/>
          <p:nvPr userDrawn="1"/>
        </p:nvCxnSpPr>
        <p:spPr>
          <a:xfrm>
            <a:off x="503237" y="989422"/>
            <a:ext cx="658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 userDrawn="1"/>
        </p:nvCxnSpPr>
        <p:spPr>
          <a:xfrm>
            <a:off x="504950" y="10134438"/>
            <a:ext cx="658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FDC29703-EEFC-4BAA-98D5-790873A4A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94" y="365014"/>
            <a:ext cx="1848037" cy="57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7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0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45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2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/>
          <p:cNvCxnSpPr/>
          <p:nvPr userDrawn="1"/>
        </p:nvCxnSpPr>
        <p:spPr>
          <a:xfrm>
            <a:off x="504950" y="10134438"/>
            <a:ext cx="658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431465" y="10098434"/>
            <a:ext cx="1314784" cy="285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</a:rPr>
              <a:t>DSF-MS-302(Rev.01)</a:t>
            </a:r>
            <a:endParaRPr lang="ko-KR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6258934" y="10098434"/>
            <a:ext cx="7489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</a:rPr>
              <a:t>DOUZONE</a:t>
            </a:r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03237" y="989422"/>
            <a:ext cx="658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271B5221-3CA3-41C6-80C3-9A182CE564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94" y="365014"/>
            <a:ext cx="1848037" cy="57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79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08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20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1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10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10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52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21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E0C8-7402-4FE7-A620-D890418A26B8}" type="datetimeFigureOut">
              <a:rPr lang="ko-KR" altLang="en-US" smtClean="0"/>
              <a:t>2019-09-16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2908-3CE1-4608-9E8C-4EBC71F25E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53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07239" y="427449"/>
            <a:ext cx="43636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경기도 안양시 동안구 </a:t>
            </a:r>
            <a:r>
              <a:rPr lang="ko-KR" altLang="en-US" sz="1000" b="1" spc="-100" dirty="0" err="1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벌말로</a:t>
            </a: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 </a:t>
            </a:r>
            <a:r>
              <a:rPr lang="en-US" altLang="ko-KR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66, A</a:t>
            </a:r>
            <a:r>
              <a:rPr lang="ko-KR" altLang="en-US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동 </a:t>
            </a:r>
            <a:r>
              <a:rPr lang="en-US" altLang="ko-KR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812</a:t>
            </a:r>
            <a:r>
              <a:rPr lang="ko-KR" altLang="en-US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호 </a:t>
            </a: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세미나실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관양동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평촌역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하이필드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)</a:t>
            </a:r>
            <a:endParaRPr lang="en-US" altLang="ko-KR" sz="1000" b="1" spc="-100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1000" b="1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              TEL. 1644-1956      FAX. 0507-514-7106</a:t>
            </a:r>
            <a:endParaRPr lang="ko-KR" altLang="en-US" sz="1000" b="1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6508" y="8803035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※  </a:t>
            </a:r>
            <a:r>
              <a:rPr lang="ko-KR" altLang="en-US" sz="800" dirty="0" err="1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참가신청비는</a:t>
            </a:r>
            <a:r>
              <a:rPr lang="ko-KR" altLang="en-US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없으며</a:t>
            </a:r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</a:t>
            </a:r>
            <a:r>
              <a:rPr lang="ko-KR" altLang="en-US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좌석이 한정되어 선착순 마감될 수 있습니다</a:t>
            </a:r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  <a:p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※  </a:t>
            </a:r>
            <a:r>
              <a:rPr lang="ko-KR" altLang="en-US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참가 </a:t>
            </a:r>
            <a:r>
              <a:rPr lang="ko-KR" altLang="en-US" sz="8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  더존 고객사 확인을 위해 본인 명함을 </a:t>
            </a:r>
            <a:r>
              <a:rPr lang="ko-KR" altLang="en-US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꼭 지참해주시기 바랍니다</a:t>
            </a:r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  <a:p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※  </a:t>
            </a:r>
            <a:r>
              <a:rPr lang="ko-KR" altLang="en-US" sz="8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주차는 시간제한 없이 </a:t>
            </a:r>
            <a:r>
              <a:rPr lang="ko-KR" altLang="en-US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무료입니다</a:t>
            </a:r>
            <a:r>
              <a:rPr lang="en-US" altLang="ko-KR" sz="8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3323" y="4438950"/>
            <a:ext cx="6389489" cy="21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0" rIns="144000" bIns="0" numCol="1" anchor="t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latinLnBrk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SzPct val="200000"/>
            </a:pPr>
            <a:r>
              <a:rPr lang="ko-KR" altLang="en-US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개정 근로기준법</a:t>
            </a:r>
            <a:r>
              <a:rPr lang="en-US" altLang="ko-KR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(</a:t>
            </a:r>
            <a:r>
              <a:rPr lang="ko-KR" altLang="en-US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주</a:t>
            </a:r>
            <a:r>
              <a:rPr lang="en-US" altLang="ko-KR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52</a:t>
            </a:r>
            <a:r>
              <a:rPr lang="ko-KR" altLang="en-US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시간</a:t>
            </a:r>
            <a:r>
              <a:rPr lang="en-US" altLang="ko-KR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</a:t>
            </a:r>
            <a:r>
              <a:rPr lang="ko-KR" altLang="en-US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유연근무제 등</a:t>
            </a:r>
            <a:r>
              <a:rPr lang="en-US" altLang="ko-KR" sz="1050" b="1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)</a:t>
            </a:r>
            <a:endParaRPr lang="en-US" altLang="ko-KR" sz="1050" b="1" spc="-100" dirty="0">
              <a:solidFill>
                <a:prstClr val="black"/>
              </a:solidFill>
              <a:latin typeface="[더존] 본문체 30" panose="020B0603000000000000" pitchFamily="50" charset="-127"/>
              <a:ea typeface="[더존] 본문체 30" panose="020B0603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43760" y="4648735"/>
            <a:ext cx="6608124" cy="692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6458" y="4734904"/>
            <a:ext cx="6586492" cy="786882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0" rIns="144000" bIns="0" numCol="1" anchor="t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일시 </a:t>
            </a:r>
            <a:r>
              <a:rPr lang="en-US" altLang="ko-KR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: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2019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년 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10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월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08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일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화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)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14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시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00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분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-17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시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00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분</a:t>
            </a:r>
            <a:endParaRPr lang="en-US" altLang="ko-KR" sz="900" dirty="0">
              <a:latin typeface="[더존] 본문체 30" panose="020B0603000000000000" pitchFamily="50" charset="-127"/>
              <a:ea typeface="[더존] 본문체 30" panose="020B0603000000000000" pitchFamily="50" charset="-127"/>
              <a:cs typeface="Times New Roman" panose="02020603050405020304" pitchFamily="18" charset="0"/>
            </a:endParaRPr>
          </a:p>
          <a:p>
            <a:pPr indent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장소 </a:t>
            </a:r>
            <a:r>
              <a:rPr lang="en-US" altLang="ko-KR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: 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경기도 안양시 동안구 </a:t>
            </a:r>
            <a:r>
              <a:rPr lang="ko-KR" altLang="en-US" sz="9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벌말로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66, A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동 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812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호 세미나실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9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관양동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9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평촌역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9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하이필드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)</a:t>
            </a:r>
          </a:p>
          <a:p>
            <a:pPr indent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참가신청 </a:t>
            </a:r>
            <a:r>
              <a:rPr lang="en-US" altLang="ko-KR" sz="9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: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팩스 접수 </a:t>
            </a:r>
            <a:r>
              <a:rPr lang="en-US" altLang="ko-KR" sz="9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(0507-514-7106) 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562205" y="5774018"/>
            <a:ext cx="5948490" cy="218137"/>
            <a:chOff x="1258888" y="5559594"/>
            <a:chExt cx="5948490" cy="218137"/>
          </a:xfrm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1260006" y="5559594"/>
              <a:ext cx="5947372" cy="218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44000" tIns="0" rIns="144000" bIns="0" numCol="1" anchor="t" anchorCtr="0" compatLnSpc="1">
              <a:prstTxWarp prst="textNoShape">
                <a:avLst/>
              </a:prstTxWarp>
              <a:spAutoFit/>
            </a:bodyPr>
            <a:lstStyle>
              <a:lvl1pPr indent="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indent="0" latinLnBrk="0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SzPct val="200000"/>
              </a:pPr>
              <a:r>
                <a:rPr lang="ko-KR" altLang="en-US" sz="1050" b="1" spc="-100" dirty="0">
                  <a:solidFill>
                    <a:prstClr val="black"/>
                  </a:solidFill>
                  <a:latin typeface="[더존] 본문체 30" panose="020B0603000000000000" pitchFamily="50" charset="-127"/>
                  <a:ea typeface="[더존] 본문체 30" panose="020B0603000000000000" pitchFamily="50" charset="-127"/>
                </a:rPr>
                <a:t>세미나 일정</a:t>
              </a:r>
              <a:endParaRPr lang="en-US" altLang="ko-KR" sz="1050" b="1" spc="-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258888" y="5622893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562205" y="450178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43760" y="2139721"/>
            <a:ext cx="6608124" cy="196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1.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귀사의 무궁한 발전을 기원합니다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500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2. 2018.01.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부터 근로자 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300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 이상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사업장 및 공공기관을 대상으로 단계적으로 시행되고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2020. 01. 01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부터</a:t>
            </a:r>
            <a:endParaRPr lang="en-US" altLang="ko-KR" sz="1000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  50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 이상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2021. 07. 01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부터 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5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 이상 사업장에 확대 적용되는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주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52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시간 근무 등 개정된 근로기준법과 고용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노동</a:t>
            </a:r>
            <a:endParaRPr lang="en-US" altLang="ko-KR" sz="1000" b="1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 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정책의 기업지원제도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에 관련하여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근로감독관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이 직접 진행하는 설명회를 개최하고자 합니다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500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3. </a:t>
            </a:r>
            <a:r>
              <a:rPr lang="ko-KR" altLang="en-US" sz="1000" err="1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더존</a:t>
            </a:r>
            <a:r>
              <a:rPr lang="ko-KR" altLang="en-US" sz="100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프로그램</a:t>
            </a:r>
            <a:r>
              <a:rPr lang="en-US" altLang="ko-KR" sz="100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사용 고객을 대상으로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개정 근로기준법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(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주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52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시간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유연근무제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)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등 추진배경과 대응방안 검토하고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endParaRPr lang="en-US" altLang="ko-KR" sz="1000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  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인사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/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근태 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확장형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솔루션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시연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을 통해 좀더 쉽고 정확한 정보를 알려드리는 자리를 갖고자 합니다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5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4. </a:t>
            </a:r>
            <a:r>
              <a:rPr lang="ko-KR" altLang="en-US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바쁘시더라도 참석하시어 유익한 정보를 얻을 수 있는 자리가 되시길 바랍니다</a:t>
            </a:r>
            <a:r>
              <a:rPr lang="en-US" altLang="ko-KR" sz="10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  <a:endParaRPr lang="en-US" altLang="ko-KR" sz="1000" dirty="0">
              <a:solidFill>
                <a:prstClr val="black"/>
              </a:solidFill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76341"/>
              </p:ext>
            </p:extLst>
          </p:nvPr>
        </p:nvGraphicFramePr>
        <p:xfrm>
          <a:off x="515185" y="6054817"/>
          <a:ext cx="6577765" cy="272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8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spc="-15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시      간</a:t>
                      </a: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spc="-15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일                                   정</a:t>
                      </a:r>
                      <a:endParaRPr lang="en-US" altLang="ko-KR" sz="1100" b="1" spc="-150" baseline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pc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14:00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~15:30</a:t>
                      </a:r>
                      <a:endParaRPr lang="ko-KR" altLang="en-US" sz="1000" b="0" spc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00000"/>
                      </a:pPr>
                      <a:r>
                        <a:rPr lang="ko-KR" altLang="en-US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개정 근로기준법</a:t>
                      </a:r>
                      <a:r>
                        <a:rPr lang="en-US" altLang="ko-KR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주</a:t>
                      </a:r>
                      <a:r>
                        <a:rPr lang="en-US" altLang="ko-KR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52</a:t>
                      </a:r>
                      <a:r>
                        <a:rPr lang="ko-KR" altLang="en-US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시간</a:t>
                      </a:r>
                      <a:r>
                        <a:rPr lang="en-US" altLang="ko-KR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유연근무제 등</a:t>
                      </a:r>
                      <a:r>
                        <a:rPr lang="en-US" altLang="ko-KR" sz="1000" b="1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)_</a:t>
                      </a:r>
                      <a:r>
                        <a:rPr lang="en-US" altLang="ko-KR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</a:t>
                      </a:r>
                      <a:r>
                        <a:rPr lang="ko-KR" altLang="en-US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근로감독관</a:t>
                      </a:r>
                      <a:r>
                        <a:rPr lang="en-US" altLang="ko-KR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(</a:t>
                      </a:r>
                      <a:r>
                        <a:rPr lang="ko-KR" altLang="en-US" sz="1000" b="1" baseline="0" dirty="0" err="1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이대령</a:t>
                      </a:r>
                      <a:r>
                        <a:rPr lang="ko-KR" altLang="en-US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박사</a:t>
                      </a:r>
                      <a:r>
                        <a:rPr lang="en-US" altLang="ko-KR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) </a:t>
                      </a:r>
                      <a:r>
                        <a:rPr lang="ko-KR" altLang="en-US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강사 진행</a:t>
                      </a:r>
                      <a:endParaRPr lang="en-US" altLang="ko-KR" sz="1000" b="1" dirty="0">
                        <a:solidFill>
                          <a:prstClr val="black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indent="0" algn="l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00000"/>
                      </a:pPr>
                      <a:r>
                        <a:rPr lang="en-US" altLang="ko-KR" sz="1000" b="1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</a:t>
                      </a:r>
                      <a:r>
                        <a:rPr lang="en-US" altLang="ko-KR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- </a:t>
                      </a:r>
                      <a:r>
                        <a:rPr lang="ko-KR" altLang="en-US" sz="10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추진배경</a:t>
                      </a:r>
                      <a:r>
                        <a:rPr lang="ko-KR" altLang="en-US" sz="1000" baseline="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및 근로기준법 세부 내용</a:t>
                      </a:r>
                      <a:endParaRPr lang="en-US" altLang="ko-KR" sz="1000" baseline="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indent="0" algn="l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00000"/>
                      </a:pPr>
                      <a:r>
                        <a:rPr lang="en-US" altLang="ko-KR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- </a:t>
                      </a:r>
                      <a:r>
                        <a:rPr lang="ko-KR" altLang="en-US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노동시간 단축 지원제도 및 노동시간단축 관련 기업 우수사례</a:t>
                      </a:r>
                      <a:endParaRPr lang="en-US" altLang="ko-KR" sz="1000" b="0" baseline="0" dirty="0">
                        <a:solidFill>
                          <a:prstClr val="black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indent="0" algn="l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00000"/>
                      </a:pPr>
                      <a:r>
                        <a:rPr lang="en-US" altLang="ko-KR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- </a:t>
                      </a:r>
                      <a:r>
                        <a:rPr lang="ko-KR" altLang="en-US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근로감독 점검 방법 안내</a:t>
                      </a:r>
                      <a:endParaRPr lang="en-US" altLang="ko-KR" sz="1000" b="0" baseline="0" dirty="0">
                        <a:solidFill>
                          <a:prstClr val="black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indent="0" algn="l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00000"/>
                      </a:pPr>
                      <a:r>
                        <a:rPr lang="en-US" altLang="ko-KR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- </a:t>
                      </a:r>
                      <a:r>
                        <a:rPr lang="ko-KR" altLang="en-US" sz="1000" b="0" baseline="0" dirty="0">
                          <a:solidFill>
                            <a:prstClr val="black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질의 응답</a:t>
                      </a:r>
                      <a:endParaRPr lang="en-US" altLang="ko-KR" sz="1000" b="0" baseline="0" dirty="0">
                        <a:solidFill>
                          <a:prstClr val="black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6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pc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15:30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~15:40</a:t>
                      </a:r>
                      <a:endParaRPr lang="ko-KR" altLang="en-US" sz="1000" b="0" spc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spc="-150" baseline="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휴식 </a:t>
                      </a:r>
                      <a:r>
                        <a:rPr lang="en-US" altLang="ko-KR" sz="1000" spc="-150" baseline="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(Coffee Break)</a:t>
                      </a:r>
                      <a:endParaRPr lang="ko-KR" altLang="en-US" sz="1000" spc="-15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4965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pc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15:40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~17:00</a:t>
                      </a:r>
                      <a:endParaRPr lang="ko-KR" altLang="en-US" sz="1000" b="0" spc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1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인사</a:t>
                      </a:r>
                      <a:r>
                        <a:rPr lang="en-US" altLang="ko-KR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/</a:t>
                      </a:r>
                      <a:r>
                        <a:rPr lang="ko-KR" altLang="en-US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근태 확장 솔루션을 활용한 유연근무제</a:t>
                      </a:r>
                      <a:r>
                        <a:rPr lang="en-US" altLang="ko-KR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(</a:t>
                      </a:r>
                      <a:r>
                        <a:rPr lang="ko-KR" altLang="en-US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주</a:t>
                      </a:r>
                      <a:r>
                        <a:rPr lang="en-US" altLang="ko-KR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52</a:t>
                      </a:r>
                      <a:r>
                        <a:rPr lang="ko-KR" altLang="en-US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시간</a:t>
                      </a:r>
                      <a:r>
                        <a:rPr lang="en-US" altLang="ko-KR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)</a:t>
                      </a:r>
                      <a:r>
                        <a:rPr lang="ko-KR" altLang="en-US" sz="1000" b="1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업무 효율화</a:t>
                      </a:r>
                      <a:endParaRPr lang="en-US" altLang="ko-KR" sz="1000" b="1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-  ERP(G20, </a:t>
                      </a:r>
                      <a:r>
                        <a:rPr lang="en-US" altLang="ko-KR" sz="1000" b="0" spc="0" baseline="0" dirty="0" err="1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iCUBE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en-US" altLang="ko-KR" sz="1000" b="0" spc="0" baseline="0" dirty="0" err="1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iU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)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인사급여와 그룹웨어를 결합한 </a:t>
                      </a:r>
                      <a:r>
                        <a:rPr lang="ko-KR" altLang="en-US" sz="1000" b="0" spc="0" baseline="0" dirty="0" err="1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확장성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- 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시간외근무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유연근무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출장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/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외근 신청관리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보상휴가</a:t>
                      </a: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교육 등 시스템 운영 효율 </a:t>
                      </a:r>
                      <a:endParaRPr lang="en-US" altLang="ko-KR" sz="1000" b="0" spc="0" baseline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marL="0" marR="0" indent="0" algn="l" defTabSz="75593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</a:t>
                      </a:r>
                      <a:r>
                        <a:rPr lang="en-US" altLang="ko-KR" sz="1000" b="0" spc="0" baseline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-  </a:t>
                      </a:r>
                      <a:r>
                        <a:rPr lang="ko-KR" altLang="en-US" sz="1000" b="0" spc="0" baseline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질의 </a:t>
                      </a:r>
                      <a:r>
                        <a:rPr lang="ko-KR" altLang="en-US" sz="1000" b="0" spc="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응답</a:t>
                      </a:r>
                      <a:endParaRPr lang="en-US" altLang="ko-KR" sz="1000" b="0" spc="0" baseline="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67255" marR="67255" marT="33627" marB="3362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75849" y="1065879"/>
            <a:ext cx="44887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100" dirty="0">
              <a:solidFill>
                <a:prstClr val="black"/>
              </a:solidFill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인사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총무관리 부서장님</a:t>
            </a:r>
            <a:endParaRPr lang="en-US" altLang="ko-KR" sz="1100" b="1" dirty="0">
              <a:solidFill>
                <a:prstClr val="black"/>
              </a:solidFill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인사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급여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총무 담당자님</a:t>
            </a:r>
            <a:endParaRPr lang="en-US" altLang="ko-KR" sz="1100" dirty="0">
              <a:solidFill>
                <a:prstClr val="black"/>
              </a:solidFill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  <a:p>
            <a:r>
              <a:rPr lang="en-US" altLang="ko-KR" sz="1100" dirty="0" err="1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Bizbox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Alpha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를 </a:t>
            </a:r>
            <a:r>
              <a:rPr lang="ko-KR" altLang="en-US" sz="11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활용한 유연근무제 등</a:t>
            </a:r>
            <a:r>
              <a:rPr lang="en-US" altLang="ko-KR" sz="11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(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주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52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시간제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) 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설명회 안내</a:t>
            </a:r>
            <a:r>
              <a:rPr lang="en-US" altLang="ko-KR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 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5575" y="1059425"/>
            <a:ext cx="819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spc="-10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 문서번호  </a:t>
            </a:r>
            <a:r>
              <a:rPr lang="en-US" altLang="ko-KR" sz="1100" b="1" spc="-10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:</a:t>
            </a:r>
            <a:endParaRPr lang="en-US" altLang="ko-KR" sz="1100" b="1" spc="-100" dirty="0"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  <a:p>
            <a:pPr algn="r"/>
            <a:r>
              <a:rPr lang="ko-KR" altLang="en-US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수        신 </a:t>
            </a:r>
            <a:r>
              <a:rPr lang="en-US" altLang="ko-KR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:</a:t>
            </a:r>
          </a:p>
          <a:p>
            <a:pPr algn="r"/>
            <a:r>
              <a:rPr lang="ko-KR" altLang="en-US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참        조 </a:t>
            </a:r>
            <a:r>
              <a:rPr lang="en-US" altLang="ko-KR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:</a:t>
            </a:r>
          </a:p>
          <a:p>
            <a:pPr algn="r"/>
            <a:r>
              <a:rPr lang="ko-KR" altLang="en-US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제        목 </a:t>
            </a:r>
            <a:r>
              <a:rPr lang="en-US" altLang="ko-KR" sz="1100" b="1" spc="-100" dirty="0"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: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519324" y="1838325"/>
            <a:ext cx="654269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DC28C35-81C7-45FB-A34B-E67D52DC9D82}"/>
              </a:ext>
            </a:extLst>
          </p:cNvPr>
          <p:cNvSpPr txBox="1"/>
          <p:nvPr/>
        </p:nvSpPr>
        <p:spPr>
          <a:xfrm>
            <a:off x="3004966" y="9525000"/>
            <a:ext cx="6316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b="1" dirty="0">
                <a:solidFill>
                  <a:schemeClr val="bg1">
                    <a:lumMod val="65000"/>
                  </a:schemeClr>
                </a:solidFill>
              </a:rPr>
              <a:t>주식회사</a:t>
            </a:r>
            <a:endParaRPr lang="en-US" altLang="ko-KR" sz="700" b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ko-KR" sz="700" dirty="0"/>
          </a:p>
          <a:p>
            <a:r>
              <a:rPr lang="ko-KR" altLang="en-US" sz="700" b="1" dirty="0">
                <a:solidFill>
                  <a:schemeClr val="bg1">
                    <a:lumMod val="65000"/>
                  </a:schemeClr>
                </a:solidFill>
              </a:rPr>
              <a:t>대표이사</a:t>
            </a:r>
            <a:r>
              <a:rPr lang="ko-KR" altLang="en-US" sz="700" dirty="0"/>
              <a:t> </a:t>
            </a:r>
            <a:endParaRPr lang="ko-KR" altLang="en-US" sz="7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994BA9-89AA-4548-A1A7-22217EBBAED2}"/>
              </a:ext>
            </a:extLst>
          </p:cNvPr>
          <p:cNvSpPr txBox="1"/>
          <p:nvPr/>
        </p:nvSpPr>
        <p:spPr>
          <a:xfrm>
            <a:off x="3446155" y="9486900"/>
            <a:ext cx="1297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/>
              <a:t>다 인 정 보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4197D73-D67E-456D-BD34-A044B6C74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6856">
            <a:off x="4287461" y="9460429"/>
            <a:ext cx="488288" cy="50835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4CF5E1F-00DD-4F1B-8DF0-23EA714E2EFB}"/>
              </a:ext>
            </a:extLst>
          </p:cNvPr>
          <p:cNvSpPr txBox="1"/>
          <p:nvPr/>
        </p:nvSpPr>
        <p:spPr>
          <a:xfrm>
            <a:off x="3436630" y="9719161"/>
            <a:ext cx="12972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err="1"/>
              <a:t>오충선</a:t>
            </a:r>
            <a:r>
              <a:rPr lang="en-US" altLang="ko-KR" sz="900" b="1" dirty="0"/>
              <a:t>,</a:t>
            </a:r>
            <a:r>
              <a:rPr lang="ko-KR" altLang="en-US" sz="900" b="1" dirty="0" err="1"/>
              <a:t>추명해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66785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1040222"/>
            <a:ext cx="7559675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rgbClr val="0070C0"/>
                </a:solidFill>
                <a:latin typeface="[더존] 본문체 Medium" panose="020B0603000000000000" pitchFamily="50" charset="-127"/>
                <a:ea typeface="[더존] 본문체 Medium" panose="020B0603000000000000" pitchFamily="50" charset="-127"/>
              </a:rPr>
              <a:t>더존 프로그램 사용 고객을 위한 </a:t>
            </a:r>
            <a:r>
              <a:rPr lang="ko-KR" altLang="en-US" b="1" dirty="0">
                <a:solidFill>
                  <a:srgbClr val="0070C0"/>
                </a:solidFill>
                <a:latin typeface="+mj-ea"/>
              </a:rPr>
              <a:t>개정 근로기준법</a:t>
            </a:r>
            <a:endParaRPr lang="en-US" altLang="ko-KR" b="1" dirty="0">
              <a:solidFill>
                <a:srgbClr val="0070C0"/>
              </a:solidFill>
              <a:latin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0070C0"/>
                </a:solidFill>
                <a:latin typeface="+mj-ea"/>
              </a:rPr>
              <a:t>(</a:t>
            </a:r>
            <a:r>
              <a:rPr lang="ko-KR" altLang="en-US" b="1" dirty="0">
                <a:solidFill>
                  <a:srgbClr val="0070C0"/>
                </a:solidFill>
                <a:latin typeface="+mj-ea"/>
              </a:rPr>
              <a:t>주</a:t>
            </a:r>
            <a:r>
              <a:rPr lang="en-US" altLang="ko-KR" b="1" dirty="0">
                <a:solidFill>
                  <a:srgbClr val="0070C0"/>
                </a:solidFill>
                <a:latin typeface="+mj-ea"/>
              </a:rPr>
              <a:t>52</a:t>
            </a:r>
            <a:r>
              <a:rPr lang="ko-KR" altLang="en-US" b="1" dirty="0">
                <a:solidFill>
                  <a:srgbClr val="0070C0"/>
                </a:solidFill>
                <a:latin typeface="+mj-ea"/>
              </a:rPr>
              <a:t>시간</a:t>
            </a:r>
            <a:r>
              <a:rPr lang="en-US" altLang="ko-KR" b="1" dirty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b="1" dirty="0">
                <a:solidFill>
                  <a:srgbClr val="0070C0"/>
                </a:solidFill>
                <a:latin typeface="+mj-ea"/>
              </a:rPr>
              <a:t>유연근무제 등</a:t>
            </a:r>
            <a:r>
              <a:rPr lang="en-US" altLang="ko-KR" b="1" dirty="0">
                <a:solidFill>
                  <a:srgbClr val="0070C0"/>
                </a:solidFill>
                <a:latin typeface="+mj-ea"/>
              </a:rPr>
              <a:t>) </a:t>
            </a:r>
            <a:r>
              <a:rPr lang="ko-KR" altLang="en-US" b="1" spc="-230" dirty="0">
                <a:solidFill>
                  <a:srgbClr val="0070C0"/>
                </a:solidFill>
                <a:latin typeface="[더존] 본문체 Medium" panose="020B0603000000000000" pitchFamily="50" charset="-127"/>
                <a:ea typeface="[더존] 본문체 Medium" panose="020B0603000000000000" pitchFamily="50" charset="-127"/>
              </a:rPr>
              <a:t>교육 신청서 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873328" y="2101540"/>
            <a:ext cx="6020049" cy="257315"/>
            <a:chOff x="1258888" y="5489922"/>
            <a:chExt cx="6020049" cy="257315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31565" y="5489922"/>
              <a:ext cx="5947372" cy="257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44000" tIns="0" rIns="144000" bIns="0" numCol="1" anchor="t" anchorCtr="0" compatLnSpc="1">
              <a:prstTxWarp prst="textNoShape">
                <a:avLst/>
              </a:prstTxWarp>
              <a:spAutoFit/>
            </a:bodyPr>
            <a:lstStyle>
              <a:lvl1pPr indent="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indent="0" latinLnBrk="0">
                <a:lnSpc>
                  <a:spcPct val="135000"/>
                </a:lnSpc>
                <a:spcBef>
                  <a:spcPts val="0"/>
                </a:spcBef>
                <a:spcAft>
                  <a:spcPts val="0"/>
                </a:spcAft>
                <a:buSzPct val="200000"/>
              </a:pPr>
              <a:r>
                <a:rPr lang="ko-KR" altLang="en-US" sz="1400" b="1" spc="-100" dirty="0">
                  <a:latin typeface="+mn-ea"/>
                </a:rPr>
                <a:t>참가신청서</a:t>
              </a:r>
              <a:endParaRPr lang="en-US" altLang="ko-KR" sz="1050" spc="-100" dirty="0"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258888" y="5561930"/>
              <a:ext cx="144000" cy="14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n-ea"/>
              </a:endParaRPr>
            </a:p>
          </p:txBody>
        </p:sp>
      </p:grp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84043"/>
              </p:ext>
            </p:extLst>
          </p:nvPr>
        </p:nvGraphicFramePr>
        <p:xfrm>
          <a:off x="863601" y="2497585"/>
          <a:ext cx="5823839" cy="32201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0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2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2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회사명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Rix모던고딕 L" pitchFamily="18" charset="-127"/>
                        <a:ea typeface="Rix모던고딕 L" pitchFamily="18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부서명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업종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직급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참석자 이름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1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핸드폰 번호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             </a:t>
                      </a:r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이메일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</a:t>
                      </a:r>
                      <a:r>
                        <a:rPr lang="en-US" altLang="ko-KR" sz="1000" baseline="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           @</a:t>
                      </a:r>
                      <a:endParaRPr lang="ko-KR" altLang="en-US" sz="10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12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개인정보 수집 및 이용에 대한 안내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7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  </a:t>
                      </a:r>
                      <a:r>
                        <a:rPr lang="ko-KR" altLang="en-US" sz="8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아래 개인정보 수집 및 이용에 동의합니다</a:t>
                      </a:r>
                      <a:r>
                        <a:rPr lang="en-US" altLang="ko-KR" sz="800" dirty="0"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sz="7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latinLnBrk="1"/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[</a:t>
                      </a:r>
                      <a:r>
                        <a:rPr lang="ko-KR" altLang="en-US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수집 및 이용 항목</a:t>
                      </a:r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]</a:t>
                      </a: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이름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회사명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부서명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직급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휴대폰번호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 err="1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이메일</a:t>
                      </a: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[</a:t>
                      </a:r>
                      <a:r>
                        <a:rPr lang="ko-KR" altLang="en-US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수집 및 이용 목적</a:t>
                      </a:r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]</a:t>
                      </a: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문의 접수 및 처리 결과 회신</a:t>
                      </a: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[</a:t>
                      </a:r>
                      <a:r>
                        <a:rPr lang="ko-KR" altLang="en-US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수집 및 이용 기간</a:t>
                      </a:r>
                      <a:r>
                        <a:rPr lang="en-US" altLang="ko-KR" sz="700" b="1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]</a:t>
                      </a:r>
                      <a:b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해당 사업 종료하기 전까지 이용 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(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단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, </a:t>
                      </a: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요청 시 삭제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)</a:t>
                      </a:r>
                      <a:b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그 외 문의 내용은 관계법령 및 기타 응대를 위해 개인정보를 보관할 수 있습니다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.</a:t>
                      </a:r>
                      <a:b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</a:br>
                      <a:r>
                        <a:rPr lang="ko-KR" altLang="en-US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그 밖에 사항은 개인정보취급방침을 준수 합니다</a:t>
                      </a:r>
                      <a:r>
                        <a:rPr lang="en-US" altLang="ko-KR" sz="700" dirty="0">
                          <a:effectLst/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.</a:t>
                      </a:r>
                      <a:endParaRPr lang="en-US" altLang="ko-KR" sz="700" dirty="0"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10">
                <a:tc gridSpan="5">
                  <a:txBody>
                    <a:bodyPr/>
                    <a:lstStyle/>
                    <a:p>
                      <a:pPr algn="ctr" latinLnBrk="1"/>
                      <a:endParaRPr lang="en-US" altLang="ko-KR" sz="100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상기와 같이 교육을 신청 합니다</a:t>
                      </a:r>
                      <a:endParaRPr lang="en-US" altLang="ko-KR" sz="100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  <a:p>
                      <a:pPr algn="ctr" latinLnBrk="1"/>
                      <a:endParaRPr lang="en-US" altLang="ko-KR" sz="100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en-US" altLang="ko-KR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991">
                <a:tc gridSpan="4">
                  <a:txBody>
                    <a:bodyPr/>
                    <a:lstStyle/>
                    <a:p>
                      <a:pPr marL="0" marR="0" indent="0" algn="r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2019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년          월          일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  </a:t>
                      </a:r>
                      <a:endParaRPr lang="en-US" altLang="ko-KR" sz="1000" dirty="0">
                        <a:solidFill>
                          <a:schemeClr val="tx1"/>
                        </a:solidFill>
                        <a:latin typeface="[더존] 본문체 30" panose="020B0603000000000000" pitchFamily="50" charset="-127"/>
                        <a:ea typeface="[더존] 본문체 30" panose="020B0603000000000000" pitchFamily="50" charset="-127"/>
                      </a:endParaRP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신청인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[더존] 본문체 30" panose="020B0603000000000000" pitchFamily="50" charset="-127"/>
                          <a:ea typeface="[더존] 본문체 30" panose="020B0603000000000000" pitchFamily="50" charset="-127"/>
                        </a:rPr>
                        <a:t>:  </a:t>
                      </a:r>
                    </a:p>
                  </a:txBody>
                  <a:tcPr marL="100796" marR="100796" marT="50398" marB="5039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96014" y="5706276"/>
            <a:ext cx="67045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※ </a:t>
            </a:r>
            <a:r>
              <a:rPr lang="ko-KR" altLang="en-US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신청서 작성 후  </a:t>
            </a:r>
            <a:r>
              <a:rPr lang="en-US" altLang="ko-KR" sz="1100" b="1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FAX</a:t>
            </a:r>
            <a:r>
              <a:rPr lang="ko-KR" altLang="en-US" sz="1100" b="1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en-US" altLang="ko-KR" sz="1100" b="1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(</a:t>
            </a:r>
            <a:r>
              <a:rPr lang="en-US" altLang="ko-KR" sz="1100" b="1" spc="-7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0507-514-7106)</a:t>
            </a:r>
            <a:r>
              <a:rPr lang="ko-KR" altLang="en-US" sz="11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로</a:t>
            </a:r>
            <a:r>
              <a:rPr lang="en-US" altLang="ko-KR" sz="110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100" dirty="0">
                <a:solidFill>
                  <a:prstClr val="black"/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보내주시면 자동 </a:t>
            </a:r>
            <a:r>
              <a:rPr lang="ko-KR" altLang="en-US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접수처리</a:t>
            </a:r>
            <a:r>
              <a:rPr lang="en-US" altLang="ko-KR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ko-KR" altLang="en-US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됩니다</a:t>
            </a:r>
            <a:r>
              <a:rPr lang="en-US" altLang="ko-KR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spc="-7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※ </a:t>
            </a:r>
            <a:r>
              <a:rPr lang="ko-KR" altLang="en-US" sz="1100" spc="-7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문의사항은</a:t>
            </a:r>
            <a:r>
              <a:rPr lang="en-US" altLang="ko-KR" sz="1100" spc="-7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(</a:t>
            </a:r>
            <a:r>
              <a:rPr lang="en-US" altLang="ko-KR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1644-1956) </a:t>
            </a:r>
            <a:r>
              <a:rPr lang="ko-KR" altLang="en-US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로 </a:t>
            </a:r>
            <a:r>
              <a:rPr lang="ko-KR" altLang="en-US" sz="1100" spc="-70" dirty="0" err="1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연락주시기</a:t>
            </a:r>
            <a:r>
              <a:rPr lang="ko-KR" altLang="en-US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바랍니다</a:t>
            </a:r>
            <a:r>
              <a:rPr lang="en-US" altLang="ko-KR" sz="1100" spc="-70" dirty="0">
                <a:solidFill>
                  <a:srgbClr val="E7E6E6">
                    <a:lumMod val="25000"/>
                  </a:srgbClr>
                </a:solidFill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007081" y="3558043"/>
            <a:ext cx="121922" cy="116862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050" i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801" y="6543610"/>
            <a:ext cx="64011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세미나 장소 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: </a:t>
            </a: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경기도 안양시 동안구 </a:t>
            </a:r>
            <a:r>
              <a:rPr lang="ko-KR" altLang="en-US" sz="1100" dirty="0" err="1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벌말로</a:t>
            </a: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 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66, A</a:t>
            </a: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동 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812</a:t>
            </a: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</a:rPr>
              <a:t>호 세미나실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1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관양동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11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평촌역</a:t>
            </a:r>
            <a:r>
              <a:rPr lang="ko-KR" altLang="en-US" sz="11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100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하이필드</a:t>
            </a:r>
            <a:r>
              <a:rPr lang="en-US" altLang="ko-KR" sz="1100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)</a:t>
            </a:r>
            <a:endParaRPr lang="en-US" altLang="ko-KR" sz="1100" spc="-100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altLang="ko-KR" sz="1100" spc="-100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ko-KR" altLang="en-US" sz="1100" dirty="0">
              <a:latin typeface="[더존] 본문체 30" panose="020B0603000000000000" pitchFamily="50" charset="-127"/>
              <a:ea typeface="[더존] 본문체 30" panose="020B0603000000000000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865709" y="6903720"/>
            <a:ext cx="5778932" cy="2926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49A768-4084-4A11-8844-42F917611942}"/>
              </a:ext>
            </a:extLst>
          </p:cNvPr>
          <p:cNvSpPr txBox="1"/>
          <p:nvPr/>
        </p:nvSpPr>
        <p:spPr>
          <a:xfrm>
            <a:off x="2807239" y="427449"/>
            <a:ext cx="43636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경기도 안양시 동안구 </a:t>
            </a:r>
            <a:r>
              <a:rPr lang="ko-KR" altLang="en-US" sz="1000" b="1" spc="-100" dirty="0" err="1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벌말로</a:t>
            </a: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 </a:t>
            </a:r>
            <a:r>
              <a:rPr lang="en-US" altLang="ko-KR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66, A</a:t>
            </a:r>
            <a:r>
              <a:rPr lang="ko-KR" altLang="en-US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동 </a:t>
            </a:r>
            <a:r>
              <a:rPr lang="en-US" altLang="ko-KR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812</a:t>
            </a:r>
            <a:r>
              <a:rPr lang="ko-KR" altLang="en-US" sz="1000" b="1" spc="-10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호 </a:t>
            </a:r>
            <a:r>
              <a:rPr lang="ko-KR" altLang="en-US" sz="1000" b="1" spc="-100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세미나실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(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관양동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평촌역</a:t>
            </a:r>
            <a:r>
              <a:rPr lang="ko-KR" altLang="en-US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000" b="1" dirty="0" err="1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하이필드</a:t>
            </a:r>
            <a:r>
              <a:rPr lang="en-US" altLang="ko-KR" sz="1000" b="1" dirty="0">
                <a:latin typeface="[더존] 본문체 30" panose="020B0603000000000000" pitchFamily="50" charset="-127"/>
                <a:ea typeface="[더존] 본문체 30" panose="020B0603000000000000" pitchFamily="50" charset="-127"/>
                <a:cs typeface="Times New Roman" panose="02020603050405020304" pitchFamily="18" charset="0"/>
              </a:rPr>
              <a:t>)</a:t>
            </a:r>
            <a:endParaRPr lang="en-US" altLang="ko-KR" sz="1000" b="1" spc="-100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en-US" altLang="ko-KR" sz="1000" b="1" dirty="0">
                <a:solidFill>
                  <a:srgbClr val="E7E6E6">
                    <a:lumMod val="10000"/>
                  </a:srgbClr>
                </a:solidFill>
                <a:latin typeface="[더존] 본문체 50" panose="020B0803000000000000" pitchFamily="50" charset="-127"/>
                <a:ea typeface="[더존] 본문체 50" panose="020B0803000000000000" pitchFamily="50" charset="-127"/>
              </a:rPr>
              <a:t>              TEL. 1644-1956      FAX. 0507-514-7106</a:t>
            </a:r>
            <a:endParaRPr lang="ko-KR" altLang="en-US" sz="1000" b="1" dirty="0">
              <a:solidFill>
                <a:srgbClr val="E7E6E6">
                  <a:lumMod val="10000"/>
                </a:srgbClr>
              </a:solidFill>
              <a:latin typeface="[더존] 본문체 50" panose="020B0803000000000000" pitchFamily="50" charset="-127"/>
              <a:ea typeface="[더존] 본문체 50" panose="020B0803000000000000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5D7513D-FD54-47FA-BD03-5DA8BDFFA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63" y="6920666"/>
            <a:ext cx="5763077" cy="290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3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4240</TotalTime>
  <Words>514</Words>
  <Application>Microsoft Office PowerPoint</Application>
  <PresentationFormat>사용자 지정</PresentationFormat>
  <Paragraphs>75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[더존] 본문체 30</vt:lpstr>
      <vt:lpstr>[더존] 본문체 50</vt:lpstr>
      <vt:lpstr>[더존] 본문체 Medium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Chaeyoon_iMac</dc:creator>
  <cp:lastModifiedBy>홍 성식</cp:lastModifiedBy>
  <cp:revision>248</cp:revision>
  <cp:lastPrinted>2019-09-05T00:59:21Z</cp:lastPrinted>
  <dcterms:created xsi:type="dcterms:W3CDTF">2015-10-06T05:23:07Z</dcterms:created>
  <dcterms:modified xsi:type="dcterms:W3CDTF">2019-09-16T03:01:50Z</dcterms:modified>
</cp:coreProperties>
</file>